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6"/>
  </p:notesMasterIdLst>
  <p:sldIdLst>
    <p:sldId id="256" r:id="rId2"/>
    <p:sldId id="257" r:id="rId3"/>
    <p:sldId id="295" r:id="rId4"/>
    <p:sldId id="298" r:id="rId5"/>
    <p:sldId id="296" r:id="rId6"/>
    <p:sldId id="297" r:id="rId7"/>
    <p:sldId id="299" r:id="rId8"/>
    <p:sldId id="305" r:id="rId9"/>
    <p:sldId id="300" r:id="rId10"/>
    <p:sldId id="306" r:id="rId11"/>
    <p:sldId id="301" r:id="rId12"/>
    <p:sldId id="302" r:id="rId13"/>
    <p:sldId id="303" r:id="rId14"/>
    <p:sldId id="304" r:id="rId15"/>
  </p:sldIdLst>
  <p:sldSz cx="9144000" cy="5143500" type="screen16x9"/>
  <p:notesSz cx="6858000" cy="9144000"/>
  <p:embeddedFontLst>
    <p:embeddedFont>
      <p:font typeface="Bree Serif" panose="020B0600000101010101" charset="0"/>
      <p:regular r:id="rId17"/>
    </p:embeddedFont>
    <p:embeddedFont>
      <p:font typeface="Roboto Black" panose="020B0600000101010101" charset="0"/>
      <p:bold r:id="rId18"/>
      <p:boldItalic r:id="rId19"/>
    </p:embeddedFont>
    <p:embeddedFont>
      <p:font typeface="Roboto Light" panose="020B0600000101010101" charset="0"/>
      <p:regular r:id="rId20"/>
      <p:bold r:id="rId21"/>
      <p:italic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6323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7981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489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51268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61403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7973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812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1245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346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954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9307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4355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221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3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7.3 </a:t>
            </a:r>
            <a:r>
              <a:rPr lang="ko-KR" altLang="en-US" dirty="0">
                <a:solidFill>
                  <a:schemeClr val="accent1"/>
                </a:solidFill>
              </a:rPr>
              <a:t>모델의 성능을 최대로 끌어올리기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7" name="Google Shape;107;p20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0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0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0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0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0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0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0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0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0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0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0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0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0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0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0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0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0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0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0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0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0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0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0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0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0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0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0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0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0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0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0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0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0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0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9A21F9A3-C814-482B-978A-EDE7A7E6E8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72"/>
    </mc:Choice>
    <mc:Fallback>
      <p:transition spd="slow" advTm="17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+mj-ea"/>
                <a:ea typeface="+mj-ea"/>
              </a:rPr>
              <a:t>예를 통한 모델 앙상블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25288" y="1559859"/>
            <a:ext cx="78934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장님과 코끼리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장님 모두 코만 만졌다면 모두 코끼리가 </a:t>
            </a:r>
            <a:r>
              <a:rPr lang="ko-KR" altLang="en-US" sz="2000" dirty="0" err="1">
                <a:solidFill>
                  <a:srgbClr val="FFFFFF"/>
                </a:solidFill>
              </a:rPr>
              <a:t>뱀같다고</a:t>
            </a:r>
            <a:r>
              <a:rPr lang="ko-KR" altLang="en-US" sz="2000" dirty="0">
                <a:solidFill>
                  <a:srgbClr val="FFFFFF"/>
                </a:solidFill>
              </a:rPr>
              <a:t> 추측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같은 모델로 </a:t>
            </a:r>
            <a:r>
              <a:rPr lang="ko-KR" altLang="en-US" sz="2000" dirty="0" err="1">
                <a:solidFill>
                  <a:srgbClr val="FFFFFF"/>
                </a:solidFill>
              </a:rPr>
              <a:t>앙상블하면</a:t>
            </a:r>
            <a:r>
              <a:rPr lang="ko-KR" altLang="en-US" sz="2000" dirty="0">
                <a:solidFill>
                  <a:srgbClr val="FFFFFF"/>
                </a:solidFill>
              </a:rPr>
              <a:t> 동일한 </a:t>
            </a:r>
            <a:r>
              <a:rPr lang="ko-KR" altLang="en-US" sz="2000" dirty="0" err="1">
                <a:solidFill>
                  <a:srgbClr val="FFFFFF"/>
                </a:solidFill>
              </a:rPr>
              <a:t>평향을</a:t>
            </a:r>
            <a:r>
              <a:rPr lang="ko-KR" altLang="en-US" sz="2000" dirty="0">
                <a:solidFill>
                  <a:srgbClr val="FFFFFF"/>
                </a:solidFill>
              </a:rPr>
              <a:t> 유지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최대한 다른 모델로 앙상블을 해야함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ko-KR" altLang="en-US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8F59D325-5504-441A-876E-AF91BC142D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272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77"/>
    </mc:Choice>
    <mc:Fallback>
      <p:transition spd="slow" advTm="19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+mj-ea"/>
                <a:ea typeface="+mj-ea"/>
              </a:rPr>
              <a:t>모델 앙상블 방법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25288" y="1559859"/>
            <a:ext cx="78934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추론 할 때 나온 </a:t>
            </a:r>
            <a:r>
              <a:rPr lang="ko-KR" altLang="en-US" sz="2000">
                <a:solidFill>
                  <a:srgbClr val="FFFFFF"/>
                </a:solidFill>
              </a:rPr>
              <a:t>예측을 평균 </a:t>
            </a:r>
            <a:r>
              <a:rPr lang="ko-KR" altLang="en-US" sz="2000" dirty="0">
                <a:solidFill>
                  <a:srgbClr val="FFFFFF"/>
                </a:solidFill>
              </a:rPr>
              <a:t>내는 방법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81E04C-FBF7-4CC2-B698-81CCA911E2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490" b="60747"/>
          <a:stretch/>
        </p:blipFill>
        <p:spPr>
          <a:xfrm>
            <a:off x="813757" y="2026922"/>
            <a:ext cx="3536156" cy="70788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A8BA5D3-8AA6-4017-AFE2-269587C75E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9870" b="26367"/>
          <a:stretch/>
        </p:blipFill>
        <p:spPr>
          <a:xfrm>
            <a:off x="690493" y="3843617"/>
            <a:ext cx="3536156" cy="7078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561565-1409-44ED-96AD-0C52C643AB96}"/>
              </a:ext>
            </a:extLst>
          </p:cNvPr>
          <p:cNvSpPr txBox="1"/>
          <p:nvPr/>
        </p:nvSpPr>
        <p:spPr>
          <a:xfrm>
            <a:off x="625287" y="3135731"/>
            <a:ext cx="7893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검증데이터에서 학습된 가중치로 단순하게 가중 평균하는 방법</a:t>
            </a:r>
            <a:endParaRPr lang="en-US" altLang="ko-KR" sz="2000" dirty="0">
              <a:solidFill>
                <a:srgbClr val="FFFFFF"/>
              </a:solidFill>
            </a:endParaRPr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BBB5E71E-8FAB-4670-9FA1-E05D1E28BF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90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78"/>
    </mc:Choice>
    <mc:Fallback>
      <p:transition spd="slow" advTm="39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j-ea"/>
                <a:ea typeface="+mj-ea"/>
              </a:rPr>
              <a:t>7-3 </a:t>
            </a:r>
            <a:r>
              <a:rPr lang="ko-KR" altLang="en-US" dirty="0">
                <a:latin typeface="+mj-ea"/>
                <a:ea typeface="+mj-ea"/>
              </a:rPr>
              <a:t>요약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32012" y="1559859"/>
            <a:ext cx="78934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고성능 심층 </a:t>
            </a:r>
            <a:r>
              <a:rPr lang="ko-KR" altLang="en-US" sz="1800" dirty="0" err="1">
                <a:solidFill>
                  <a:srgbClr val="FFFFFF"/>
                </a:solidFill>
              </a:rPr>
              <a:t>컨브넷을</a:t>
            </a:r>
            <a:r>
              <a:rPr lang="ko-KR" altLang="en-US" sz="1800" dirty="0">
                <a:solidFill>
                  <a:srgbClr val="FFFFFF"/>
                </a:solidFill>
              </a:rPr>
              <a:t> 만들려면 </a:t>
            </a:r>
            <a:r>
              <a:rPr lang="ko-KR" altLang="en-US" sz="1800" dirty="0" err="1">
                <a:solidFill>
                  <a:srgbClr val="FFFFFF"/>
                </a:solidFill>
              </a:rPr>
              <a:t>잔차</a:t>
            </a:r>
            <a:r>
              <a:rPr lang="ko-KR" altLang="en-US" sz="1800" dirty="0">
                <a:solidFill>
                  <a:srgbClr val="FFFFFF"/>
                </a:solidFill>
              </a:rPr>
              <a:t> 연결</a:t>
            </a:r>
            <a:r>
              <a:rPr lang="en-US" altLang="ko-KR" sz="1800" dirty="0">
                <a:solidFill>
                  <a:srgbClr val="FFFFFF"/>
                </a:solidFill>
              </a:rPr>
              <a:t>, </a:t>
            </a:r>
            <a:r>
              <a:rPr lang="ko-KR" altLang="en-US" sz="1800" dirty="0">
                <a:solidFill>
                  <a:srgbClr val="FFFFFF"/>
                </a:solidFill>
              </a:rPr>
              <a:t>배치 정규화</a:t>
            </a:r>
            <a:r>
              <a:rPr lang="en-US" altLang="ko-KR" sz="1800" dirty="0">
                <a:solidFill>
                  <a:srgbClr val="FFFFFF"/>
                </a:solidFill>
              </a:rPr>
              <a:t>, </a:t>
            </a:r>
            <a:r>
              <a:rPr lang="ko-KR" altLang="en-US" sz="1800" dirty="0" err="1">
                <a:solidFill>
                  <a:srgbClr val="FFFFFF"/>
                </a:solidFill>
              </a:rPr>
              <a:t>깊이별</a:t>
            </a:r>
            <a:r>
              <a:rPr lang="ko-KR" altLang="en-US" sz="1800" dirty="0">
                <a:solidFill>
                  <a:srgbClr val="FFFFFF"/>
                </a:solidFill>
              </a:rPr>
              <a:t> 분리 </a:t>
            </a:r>
            <a:r>
              <a:rPr lang="ko-KR" altLang="en-US" sz="1800" dirty="0" err="1">
                <a:solidFill>
                  <a:srgbClr val="FFFFFF"/>
                </a:solidFill>
              </a:rPr>
              <a:t>합성곱을</a:t>
            </a:r>
            <a:r>
              <a:rPr lang="ko-KR" altLang="en-US" sz="1800" dirty="0">
                <a:solidFill>
                  <a:srgbClr val="FFFFFF"/>
                </a:solidFill>
              </a:rPr>
              <a:t> 사용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ko-KR" altLang="en-US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심층 네트워크를 만들 때 많은 </a:t>
            </a:r>
            <a:r>
              <a:rPr lang="ko-KR" altLang="en-US" sz="1800" dirty="0" err="1">
                <a:solidFill>
                  <a:srgbClr val="FFFFFF"/>
                </a:solidFill>
              </a:rPr>
              <a:t>하이퍼파라미터와</a:t>
            </a:r>
            <a:r>
              <a:rPr lang="ko-KR" altLang="en-US" sz="1800" dirty="0">
                <a:solidFill>
                  <a:srgbClr val="FFFFFF"/>
                </a:solidFill>
              </a:rPr>
              <a:t> 네트워크 구조를 선택</a:t>
            </a: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 err="1">
                <a:solidFill>
                  <a:srgbClr val="FFFFFF"/>
                </a:solidFill>
              </a:rPr>
              <a:t>하이퍼파라미터</a:t>
            </a:r>
            <a:r>
              <a:rPr lang="ko-KR" altLang="en-US" sz="1800" dirty="0">
                <a:solidFill>
                  <a:srgbClr val="FFFFFF"/>
                </a:solidFill>
              </a:rPr>
              <a:t> 최적화를 할 때 검증 세트에 과대적합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최적화가 잘된 가중 평균으로 만든 앙상블은 보통 충분히 좋은 결과를 만듦 </a:t>
            </a: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ko-KR" altLang="en-US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가장 좋은 앙상블은 가능한 서로 다른 모델로 만듦</a:t>
            </a:r>
            <a:endParaRPr lang="en-US" altLang="ko-KR" sz="1800" dirty="0">
              <a:solidFill>
                <a:srgbClr val="FFFFFF"/>
              </a:solidFill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C0A2F4E4-413B-4829-BE63-F285CBB5A1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723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78"/>
    </mc:Choice>
    <mc:Fallback>
      <p:transition spd="slow" advTm="37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j-ea"/>
                <a:ea typeface="+mj-ea"/>
              </a:rPr>
              <a:t>7</a:t>
            </a:r>
            <a:r>
              <a:rPr lang="ko-KR" altLang="en-US" dirty="0">
                <a:latin typeface="+mj-ea"/>
                <a:ea typeface="+mj-ea"/>
              </a:rPr>
              <a:t>장 요약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32012" y="1559859"/>
            <a:ext cx="7893423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가중치 공유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임의의 층 그래프를 구성하는 모델을 만드는 방법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</a:rPr>
              <a:t>층을 재사용하는 방법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모델 템플릿</a:t>
            </a:r>
            <a:r>
              <a:rPr lang="en-US" altLang="ko-KR" sz="2000" dirty="0">
                <a:solidFill>
                  <a:srgbClr val="FFFFFF"/>
                </a:solidFill>
              </a:rPr>
              <a:t>: </a:t>
            </a:r>
            <a:r>
              <a:rPr lang="ko-KR" altLang="en-US" sz="2000" dirty="0">
                <a:solidFill>
                  <a:srgbClr val="FFFFFF"/>
                </a:solidFill>
              </a:rPr>
              <a:t>파이썬 함수 방식으로 모델을 사용하는 방법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 err="1">
                <a:solidFill>
                  <a:srgbClr val="FFFFFF"/>
                </a:solidFill>
              </a:rPr>
              <a:t>케라스</a:t>
            </a:r>
            <a:r>
              <a:rPr lang="ko-KR" altLang="en-US" sz="2000" dirty="0">
                <a:solidFill>
                  <a:srgbClr val="FFFFFF"/>
                </a:solidFill>
              </a:rPr>
              <a:t> </a:t>
            </a:r>
            <a:r>
              <a:rPr lang="ko-KR" altLang="en-US" sz="2000" dirty="0" err="1">
                <a:solidFill>
                  <a:srgbClr val="FFFFFF"/>
                </a:solidFill>
              </a:rPr>
              <a:t>콜백을</a:t>
            </a:r>
            <a:r>
              <a:rPr lang="ko-KR" altLang="en-US" sz="2000" dirty="0">
                <a:solidFill>
                  <a:srgbClr val="FFFFFF"/>
                </a:solidFill>
              </a:rPr>
              <a:t> 사용하여 훈련하는 동안 모델을 모니터링 하고 모델 상태를 바탕으로 작업을 수행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6FB7C3B7-A362-4E4B-88E7-08BDFA4051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308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39"/>
    </mc:Choice>
    <mc:Fallback>
      <p:transition spd="slow" advTm="28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+mj-ea"/>
                <a:ea typeface="+mj-ea"/>
              </a:rPr>
              <a:t>7</a:t>
            </a:r>
            <a:r>
              <a:rPr lang="ko-KR" altLang="en-US" dirty="0">
                <a:latin typeface="+mj-ea"/>
                <a:ea typeface="+mj-ea"/>
              </a:rPr>
              <a:t>장 요약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32012" y="1559859"/>
            <a:ext cx="789342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 err="1">
                <a:solidFill>
                  <a:srgbClr val="FFFFFF"/>
                </a:solidFill>
              </a:rPr>
              <a:t>테서보드를</a:t>
            </a:r>
            <a:r>
              <a:rPr lang="ko-KR" altLang="en-US" sz="2000" dirty="0">
                <a:solidFill>
                  <a:srgbClr val="FFFFFF"/>
                </a:solidFill>
              </a:rPr>
              <a:t> 사용하여 측정 지표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</a:rPr>
              <a:t>활성화 출력의 히스토그램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 err="1">
                <a:solidFill>
                  <a:srgbClr val="FFFFFF"/>
                </a:solidFill>
              </a:rPr>
              <a:t>임베딩</a:t>
            </a:r>
            <a:r>
              <a:rPr lang="ko-KR" altLang="en-US" sz="2000" dirty="0">
                <a:solidFill>
                  <a:srgbClr val="FFFFFF"/>
                </a:solidFill>
              </a:rPr>
              <a:t> 공간을 </a:t>
            </a:r>
            <a:r>
              <a:rPr lang="ko-KR" altLang="en-US" sz="2000" dirty="0" err="1">
                <a:solidFill>
                  <a:srgbClr val="FFFFFF"/>
                </a:solidFill>
              </a:rPr>
              <a:t>시각화함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배치정규화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 err="1">
                <a:solidFill>
                  <a:srgbClr val="FFFFFF"/>
                </a:solidFill>
              </a:rPr>
              <a:t>깊이별</a:t>
            </a:r>
            <a:r>
              <a:rPr lang="ko-KR" altLang="en-US" sz="2000" dirty="0">
                <a:solidFill>
                  <a:srgbClr val="FFFFFF"/>
                </a:solidFill>
              </a:rPr>
              <a:t> 분리 </a:t>
            </a:r>
            <a:r>
              <a:rPr lang="ko-KR" altLang="en-US" sz="2000" dirty="0" err="1">
                <a:solidFill>
                  <a:srgbClr val="FFFFFF"/>
                </a:solidFill>
              </a:rPr>
              <a:t>합성곱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 err="1">
                <a:solidFill>
                  <a:srgbClr val="FFFFFF"/>
                </a:solidFill>
              </a:rPr>
              <a:t>잔차연결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 err="1">
                <a:solidFill>
                  <a:srgbClr val="FFFFFF"/>
                </a:solidFill>
              </a:rPr>
              <a:t>하이퍼파라미터</a:t>
            </a:r>
            <a:r>
              <a:rPr lang="ko-KR" altLang="en-US" sz="2000" dirty="0">
                <a:solidFill>
                  <a:srgbClr val="FFFFFF"/>
                </a:solidFill>
              </a:rPr>
              <a:t>  최적화와 모델 앙상블을 사용하는 이유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ko-KR" altLang="en-US" sz="2000" dirty="0">
                <a:solidFill>
                  <a:schemeClr val="accent6"/>
                </a:solidFill>
              </a:rPr>
              <a:t>새로운 도구를 활용하면 실전 문제에 </a:t>
            </a:r>
            <a:r>
              <a:rPr lang="ko-KR" altLang="en-US" sz="2000" dirty="0" err="1">
                <a:solidFill>
                  <a:schemeClr val="accent6"/>
                </a:solidFill>
              </a:rPr>
              <a:t>딥러닝을</a:t>
            </a:r>
            <a:r>
              <a:rPr lang="ko-KR" altLang="en-US" sz="2000" dirty="0">
                <a:solidFill>
                  <a:schemeClr val="accent6"/>
                </a:solidFill>
              </a:rPr>
              <a:t> 더 잘 적용하고 경쟁력 높은 딥러닝 모델을 만들 수 있음</a:t>
            </a:r>
            <a:endParaRPr lang="en-US" altLang="ko-KR" sz="2000" dirty="0">
              <a:solidFill>
                <a:schemeClr val="accent6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76CB3EA1-96DB-489E-BCA9-3734974FA1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28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37"/>
    </mc:Choice>
    <mc:Fallback>
      <p:transition spd="slow" advTm="30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+mj-ea"/>
                <a:ea typeface="+mj-ea"/>
              </a:rPr>
              <a:t>고급 구조 패턴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25288" y="1559859"/>
            <a:ext cx="78934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  <a:latin typeface="+mn-ea"/>
                <a:ea typeface="+mn-ea"/>
              </a:rPr>
              <a:t>고성능 심층 커브넷을 </a:t>
            </a:r>
            <a:r>
              <a:rPr lang="ko-KR" altLang="en-US" sz="2000" dirty="0" err="1">
                <a:solidFill>
                  <a:srgbClr val="FFFFFF"/>
                </a:solidFill>
                <a:latin typeface="+mn-ea"/>
                <a:ea typeface="+mn-ea"/>
              </a:rPr>
              <a:t>만들때</a:t>
            </a:r>
            <a:r>
              <a:rPr lang="ko-KR" altLang="en-US" sz="2000" dirty="0">
                <a:solidFill>
                  <a:srgbClr val="FFFFFF"/>
                </a:solidFill>
                <a:latin typeface="+mn-ea"/>
                <a:ea typeface="+mn-ea"/>
              </a:rPr>
              <a:t> 유용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  <a:latin typeface="+mn-ea"/>
              <a:ea typeface="+mn-ea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  <a:latin typeface="+mn-ea"/>
                <a:ea typeface="+mn-ea"/>
              </a:rPr>
              <a:t>배치 정규화 </a:t>
            </a:r>
            <a:endParaRPr lang="en-US" altLang="ko-KR" sz="2000" dirty="0">
              <a:solidFill>
                <a:srgbClr val="FFFFFF"/>
              </a:solidFill>
              <a:latin typeface="+mn-ea"/>
              <a:ea typeface="+mn-ea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  <a:latin typeface="+mn-ea"/>
              <a:ea typeface="+mn-ea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 err="1">
                <a:solidFill>
                  <a:srgbClr val="FFFFFF"/>
                </a:solidFill>
                <a:latin typeface="+mn-ea"/>
                <a:ea typeface="+mn-ea"/>
              </a:rPr>
              <a:t>깊이별</a:t>
            </a:r>
            <a:r>
              <a:rPr lang="ko-KR" altLang="en-US" sz="2000" dirty="0">
                <a:solidFill>
                  <a:srgbClr val="FFFFFF"/>
                </a:solidFill>
                <a:latin typeface="+mn-ea"/>
                <a:ea typeface="+mn-ea"/>
              </a:rPr>
              <a:t> 분리 </a:t>
            </a:r>
            <a:r>
              <a:rPr lang="ko-KR" altLang="en-US" sz="2000" dirty="0" err="1">
                <a:solidFill>
                  <a:srgbClr val="FFFFFF"/>
                </a:solidFill>
                <a:latin typeface="+mn-ea"/>
                <a:ea typeface="+mn-ea"/>
              </a:rPr>
              <a:t>합성곱</a:t>
            </a:r>
            <a:endParaRPr lang="en-US" altLang="ko-KR" sz="2000" dirty="0">
              <a:solidFill>
                <a:srgbClr val="FFFFFF"/>
              </a:solidFill>
              <a:latin typeface="+mn-ea"/>
              <a:ea typeface="+mn-ea"/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  <a:latin typeface="+mn-ea"/>
              <a:ea typeface="+mn-ea"/>
            </a:endParaRPr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E29456C8-CC39-449B-A76D-BFCD9E374A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07"/>
    </mc:Choice>
    <mc:Fallback>
      <p:transition spd="slow" advTm="22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+mj-ea"/>
                <a:ea typeface="+mj-ea"/>
              </a:rPr>
              <a:t>배치정규화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463924" y="1466876"/>
            <a:ext cx="836837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정규화</a:t>
            </a:r>
            <a:r>
              <a:rPr lang="en-US" altLang="ko-KR" sz="1800" dirty="0">
                <a:solidFill>
                  <a:srgbClr val="FFFFFF"/>
                </a:solidFill>
              </a:rPr>
              <a:t>(normalization) </a:t>
            </a:r>
          </a:p>
          <a:p>
            <a:pPr>
              <a:buClr>
                <a:schemeClr val="bg1"/>
              </a:buClr>
            </a:pPr>
            <a:r>
              <a:rPr lang="en-US" altLang="ko-KR" sz="1800" dirty="0">
                <a:solidFill>
                  <a:srgbClr val="FFFFFF"/>
                </a:solidFill>
              </a:rPr>
              <a:t>	</a:t>
            </a:r>
            <a:r>
              <a:rPr lang="ko-KR" altLang="en-US" sz="1800" dirty="0">
                <a:solidFill>
                  <a:srgbClr val="FFFFFF"/>
                </a:solidFill>
              </a:rPr>
              <a:t>머신 러닝 모델에 주입되는 샘플들을 균일하게 만드는 광범위한 방법</a:t>
            </a:r>
            <a:endParaRPr lang="en-US" altLang="ko-KR" sz="1800" dirty="0">
              <a:solidFill>
                <a:srgbClr val="FFFFFF"/>
              </a:solidFill>
            </a:endParaRPr>
          </a:p>
          <a:p>
            <a:pPr>
              <a:buClr>
                <a:schemeClr val="bg1"/>
              </a:buClr>
            </a:pPr>
            <a:r>
              <a:rPr lang="en-US" altLang="ko-KR" sz="1800" dirty="0">
                <a:solidFill>
                  <a:srgbClr val="FFFFFF"/>
                </a:solidFill>
              </a:rPr>
              <a:t>	</a:t>
            </a:r>
            <a:r>
              <a:rPr lang="ko-KR" altLang="en-US" sz="1800" dirty="0">
                <a:solidFill>
                  <a:srgbClr val="FFFFFF"/>
                </a:solidFill>
              </a:rPr>
              <a:t>모델이 학습하고  새로운 데이터에 잘 일반화가 되도록 도움</a:t>
            </a:r>
            <a:endParaRPr lang="en-US" altLang="ko-KR" sz="1800" dirty="0">
              <a:solidFill>
                <a:srgbClr val="FFFFFF"/>
              </a:solidFill>
            </a:endParaRPr>
          </a:p>
          <a:p>
            <a:pPr>
              <a:buClr>
                <a:schemeClr val="bg1"/>
              </a:buClr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훈련하는 동안 평균과 분산이 바뀌더라도 이에 적응하여 데이터를 정규화</a:t>
            </a:r>
            <a:endParaRPr lang="en-US" altLang="ko-KR" sz="18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훈련 과정에서 사용된 배치 데이터의 평균과 분산에 대한 지수 이동 평균을 내부에 유지</a:t>
            </a:r>
            <a:endParaRPr lang="en-US" altLang="ko-KR" sz="18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주요 효과는 </a:t>
            </a:r>
            <a:r>
              <a:rPr lang="ko-KR" altLang="en-US" sz="1800" dirty="0" err="1">
                <a:solidFill>
                  <a:srgbClr val="FFFFFF"/>
                </a:solidFill>
              </a:rPr>
              <a:t>잔차</a:t>
            </a:r>
            <a:r>
              <a:rPr lang="ko-KR" altLang="en-US" sz="1800" dirty="0">
                <a:solidFill>
                  <a:srgbClr val="FFFFFF"/>
                </a:solidFill>
              </a:rPr>
              <a:t> 연결과 매우 흡사하게 </a:t>
            </a:r>
            <a:r>
              <a:rPr lang="ko-KR" altLang="en-US" sz="1800" dirty="0" err="1">
                <a:solidFill>
                  <a:srgbClr val="FFFFFF"/>
                </a:solidFill>
              </a:rPr>
              <a:t>그래디언트의</a:t>
            </a:r>
            <a:r>
              <a:rPr lang="ko-KR" altLang="en-US" sz="1800" dirty="0">
                <a:solidFill>
                  <a:srgbClr val="FFFFFF"/>
                </a:solidFill>
              </a:rPr>
              <a:t> 전파를 도와주는 것</a:t>
            </a:r>
            <a:endParaRPr lang="en-US" altLang="ko-KR" sz="18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 err="1">
                <a:solidFill>
                  <a:srgbClr val="FFFFFF"/>
                </a:solidFill>
              </a:rPr>
              <a:t>케라스는</a:t>
            </a:r>
            <a:r>
              <a:rPr lang="ko-KR" altLang="en-US" sz="1800" dirty="0">
                <a:solidFill>
                  <a:srgbClr val="FFFFFF"/>
                </a:solidFill>
              </a:rPr>
              <a:t> </a:t>
            </a:r>
            <a:r>
              <a:rPr lang="en-US" altLang="ko-KR" sz="1800" dirty="0" err="1">
                <a:solidFill>
                  <a:srgbClr val="FFFFFF"/>
                </a:solidFill>
              </a:rPr>
              <a:t>BatchNormalization</a:t>
            </a:r>
            <a:r>
              <a:rPr lang="en-US" altLang="ko-KR" sz="1800" dirty="0">
                <a:solidFill>
                  <a:srgbClr val="FFFFFF"/>
                </a:solidFill>
              </a:rPr>
              <a:t> </a:t>
            </a:r>
            <a:r>
              <a:rPr lang="ko-KR" altLang="en-US" sz="1800" dirty="0">
                <a:solidFill>
                  <a:srgbClr val="FFFFFF"/>
                </a:solidFill>
              </a:rPr>
              <a:t>클래스로 제공</a:t>
            </a:r>
            <a:endParaRPr lang="en-US" altLang="ko-KR" sz="1800" dirty="0">
              <a:solidFill>
                <a:srgbClr val="FFFFFF"/>
              </a:solidFill>
            </a:endParaRPr>
          </a:p>
        </p:txBody>
      </p:sp>
      <p:pic>
        <p:nvPicPr>
          <p:cNvPr id="38" name="오디오 37">
            <a:hlinkClick r:id="" action="ppaction://media"/>
            <a:extLst>
              <a:ext uri="{FF2B5EF4-FFF2-40B4-BE49-F238E27FC236}">
                <a16:creationId xmlns:a16="http://schemas.microsoft.com/office/drawing/2014/main" id="{6F264B7C-FAB0-4BA1-9193-ADCCC27346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03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812"/>
    </mc:Choice>
    <mc:Fallback>
      <p:transition spd="slow" advTm="55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+mj-ea"/>
                <a:ea typeface="+mj-ea"/>
              </a:rPr>
              <a:t>배치정규화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406A8B82-9C4E-4A0C-998D-9A5B8EB4CB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1" t="5548" r="1"/>
          <a:stretch/>
        </p:blipFill>
        <p:spPr>
          <a:xfrm>
            <a:off x="311700" y="1485900"/>
            <a:ext cx="8635429" cy="1421465"/>
          </a:xfrm>
          <a:prstGeom prst="rect">
            <a:avLst/>
          </a:prstGeom>
        </p:spPr>
      </p:pic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63FA13D0-2ED4-4F15-BD7C-B865459AC0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18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81"/>
    </mc:Choice>
    <mc:Fallback>
      <p:transition spd="slow" advTm="14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+mj-ea"/>
                <a:ea typeface="+mj-ea"/>
              </a:rPr>
              <a:t>깊이별</a:t>
            </a:r>
            <a:r>
              <a:rPr lang="ko-KR" altLang="en-US" dirty="0">
                <a:latin typeface="+mj-ea"/>
                <a:ea typeface="+mj-ea"/>
              </a:rPr>
              <a:t> 분리 </a:t>
            </a:r>
            <a:r>
              <a:rPr lang="ko-KR" altLang="en-US" dirty="0" err="1">
                <a:latin typeface="+mj-ea"/>
                <a:ea typeface="+mj-ea"/>
              </a:rPr>
              <a:t>합성곱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25288" y="1559859"/>
            <a:ext cx="789342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FFFFFF"/>
                </a:solidFill>
              </a:rPr>
              <a:t>Conv2D</a:t>
            </a:r>
            <a:r>
              <a:rPr lang="ko-KR" altLang="en-US" sz="2000" dirty="0">
                <a:solidFill>
                  <a:srgbClr val="FFFFFF"/>
                </a:solidFill>
              </a:rPr>
              <a:t>를 대체하면서 더 가볍고 더 빨라 모델의 성능을 높일 수 있는 층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입력 채널별로 따로따로 공간 방향의 </a:t>
            </a:r>
            <a:r>
              <a:rPr lang="ko-KR" altLang="en-US" sz="2000" dirty="0" err="1">
                <a:solidFill>
                  <a:srgbClr val="FFFFFF"/>
                </a:solidFill>
              </a:rPr>
              <a:t>합성곱을</a:t>
            </a:r>
            <a:r>
              <a:rPr lang="ko-KR" altLang="en-US" sz="2000" dirty="0">
                <a:solidFill>
                  <a:srgbClr val="FFFFFF"/>
                </a:solidFill>
              </a:rPr>
              <a:t> 수행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 err="1">
                <a:solidFill>
                  <a:srgbClr val="FFFFFF"/>
                </a:solidFill>
              </a:rPr>
              <a:t>점별</a:t>
            </a:r>
            <a:r>
              <a:rPr lang="ko-KR" altLang="en-US" sz="2000" dirty="0">
                <a:solidFill>
                  <a:srgbClr val="FFFFFF"/>
                </a:solidFill>
              </a:rPr>
              <a:t> </a:t>
            </a:r>
            <a:r>
              <a:rPr lang="ko-KR" altLang="en-US" sz="2000" dirty="0" err="1">
                <a:solidFill>
                  <a:srgbClr val="FFFFFF"/>
                </a:solidFill>
              </a:rPr>
              <a:t>합성곱을</a:t>
            </a:r>
            <a:r>
              <a:rPr lang="ko-KR" altLang="en-US" sz="2000" dirty="0">
                <a:solidFill>
                  <a:srgbClr val="FFFFFF"/>
                </a:solidFill>
              </a:rPr>
              <a:t> 통해 출력 채널을 합침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공간 특성과 채널 방향 특성을 독립적으로 인식하여 학습하고</a:t>
            </a:r>
            <a:r>
              <a:rPr lang="en-US" altLang="ko-KR" sz="2000" dirty="0">
                <a:solidFill>
                  <a:srgbClr val="FFFFFF"/>
                </a:solidFill>
              </a:rPr>
              <a:t>, </a:t>
            </a:r>
            <a:r>
              <a:rPr lang="ko-KR" altLang="en-US" sz="2000" dirty="0">
                <a:solidFill>
                  <a:srgbClr val="FFFFFF"/>
                </a:solidFill>
              </a:rPr>
              <a:t>모델 파라미터와 연산수를 줄여주어 더 빠르고 효율적인 학습을 할 수 있음</a:t>
            </a:r>
            <a:endParaRPr lang="en-US" altLang="ko-KR" sz="2000" dirty="0">
              <a:solidFill>
                <a:srgbClr val="FFFFFF"/>
              </a:solidFill>
            </a:endParaRP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43858848-8D98-47AF-AB2F-B50B3A2CA1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741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34"/>
    </mc:Choice>
    <mc:Fallback>
      <p:transition spd="slow" advTm="34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+mj-ea"/>
                <a:ea typeface="+mj-ea"/>
              </a:rPr>
              <a:t>깊이별</a:t>
            </a:r>
            <a:r>
              <a:rPr lang="ko-KR" altLang="en-US" dirty="0">
                <a:latin typeface="+mj-ea"/>
                <a:ea typeface="+mj-ea"/>
              </a:rPr>
              <a:t> 분리 </a:t>
            </a:r>
            <a:r>
              <a:rPr lang="ko-KR" altLang="en-US" dirty="0" err="1">
                <a:latin typeface="+mj-ea"/>
                <a:ea typeface="+mj-ea"/>
              </a:rPr>
              <a:t>합성곱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1042146" y="4136371"/>
            <a:ext cx="35836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600" dirty="0" err="1">
                <a:solidFill>
                  <a:srgbClr val="FFFFFF"/>
                </a:solidFill>
              </a:rPr>
              <a:t>깊이별</a:t>
            </a:r>
            <a:r>
              <a:rPr lang="ko-KR" altLang="en-US" sz="1600" dirty="0">
                <a:solidFill>
                  <a:srgbClr val="FFFFFF"/>
                </a:solidFill>
              </a:rPr>
              <a:t> 분리 </a:t>
            </a:r>
            <a:r>
              <a:rPr lang="ko-KR" altLang="en-US" sz="1600" dirty="0" err="1">
                <a:solidFill>
                  <a:srgbClr val="FFFFFF"/>
                </a:solidFill>
              </a:rPr>
              <a:t>합성곱</a:t>
            </a:r>
            <a:r>
              <a:rPr lang="en-US" altLang="ko-KR" sz="1600" dirty="0">
                <a:solidFill>
                  <a:srgbClr val="FFFFFF"/>
                </a:solidFill>
              </a:rPr>
              <a:t>: </a:t>
            </a:r>
            <a:r>
              <a:rPr lang="ko-KR" altLang="en-US" sz="1600" dirty="0" err="1">
                <a:solidFill>
                  <a:srgbClr val="FFFFFF"/>
                </a:solidFill>
              </a:rPr>
              <a:t>깊이별</a:t>
            </a:r>
            <a:r>
              <a:rPr lang="ko-KR" altLang="en-US" sz="1600" dirty="0">
                <a:solidFill>
                  <a:srgbClr val="FFFFFF"/>
                </a:solidFill>
              </a:rPr>
              <a:t> </a:t>
            </a:r>
            <a:r>
              <a:rPr lang="ko-KR" altLang="en-US" sz="1600" dirty="0" err="1">
                <a:solidFill>
                  <a:srgbClr val="FFFFFF"/>
                </a:solidFill>
              </a:rPr>
              <a:t>합성곱</a:t>
            </a:r>
            <a:r>
              <a:rPr lang="ko-KR" altLang="en-US" sz="1600" dirty="0">
                <a:solidFill>
                  <a:srgbClr val="FFFFFF"/>
                </a:solidFill>
              </a:rPr>
              <a:t> 다음에 </a:t>
            </a:r>
            <a:r>
              <a:rPr lang="ko-KR" altLang="en-US" sz="1600" dirty="0" err="1">
                <a:solidFill>
                  <a:srgbClr val="FFFFFF"/>
                </a:solidFill>
              </a:rPr>
              <a:t>합성곱이</a:t>
            </a:r>
            <a:r>
              <a:rPr lang="ko-KR" altLang="en-US" sz="1600" dirty="0">
                <a:solidFill>
                  <a:srgbClr val="FFFFFF"/>
                </a:solidFill>
              </a:rPr>
              <a:t> 뒤따른다</a:t>
            </a:r>
            <a:r>
              <a:rPr lang="en-US" altLang="ko-KR" sz="1600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E8BE152-33F6-46CF-82E9-BDF3CDC91C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5787" y="2720451"/>
            <a:ext cx="4020245" cy="23237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AC0F8B-6462-44E6-A30B-AFA709C85E47}"/>
              </a:ext>
            </a:extLst>
          </p:cNvPr>
          <p:cNvSpPr txBox="1"/>
          <p:nvPr/>
        </p:nvSpPr>
        <p:spPr>
          <a:xfrm>
            <a:off x="625288" y="1470212"/>
            <a:ext cx="78934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제한된 데이터로 작은 모델을 처음부터 훈련시킬 때 특히 더 중요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작은 데이터셋에서 이미지 분류 문제를 위한 가벼운 </a:t>
            </a:r>
            <a:r>
              <a:rPr lang="ko-KR" altLang="en-US" sz="2000" dirty="0" err="1">
                <a:solidFill>
                  <a:srgbClr val="FFFFFF"/>
                </a:solidFill>
              </a:rPr>
              <a:t>깊이별</a:t>
            </a:r>
            <a:r>
              <a:rPr lang="ko-KR" altLang="en-US" sz="2000" dirty="0">
                <a:solidFill>
                  <a:srgbClr val="FFFFFF"/>
                </a:solidFill>
              </a:rPr>
              <a:t> 분리 </a:t>
            </a:r>
            <a:r>
              <a:rPr lang="ko-KR" altLang="en-US" sz="2000" dirty="0" err="1">
                <a:solidFill>
                  <a:srgbClr val="FFFFFF"/>
                </a:solidFill>
              </a:rPr>
              <a:t>컨브넷을</a:t>
            </a:r>
            <a:r>
              <a:rPr lang="ko-KR" altLang="en-US" sz="2000" dirty="0">
                <a:solidFill>
                  <a:srgbClr val="FFFFFF"/>
                </a:solidFill>
              </a:rPr>
              <a:t> 만드는 예</a:t>
            </a:r>
            <a:endParaRPr lang="en-US" altLang="ko-KR" sz="2000" dirty="0">
              <a:solidFill>
                <a:srgbClr val="FFFFFF"/>
              </a:solidFill>
            </a:endParaRP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A75AD659-C3FE-4F10-85BC-E0506EE6CB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76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77"/>
    </mc:Choice>
    <mc:Fallback>
      <p:transition spd="slow" advTm="22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+mj-ea"/>
                <a:ea typeface="+mj-ea"/>
              </a:rPr>
              <a:t>하이퍼파라미터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32012" y="1559859"/>
            <a:ext cx="78934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층의 수</a:t>
            </a:r>
            <a:r>
              <a:rPr lang="en-US" altLang="ko-KR" sz="1800" dirty="0">
                <a:solidFill>
                  <a:srgbClr val="FFFFFF"/>
                </a:solidFill>
              </a:rPr>
              <a:t>, </a:t>
            </a:r>
            <a:r>
              <a:rPr lang="ko-KR" altLang="en-US" sz="1800" dirty="0">
                <a:solidFill>
                  <a:srgbClr val="FFFFFF"/>
                </a:solidFill>
              </a:rPr>
              <a:t>유닛과 필터 수</a:t>
            </a:r>
            <a:r>
              <a:rPr lang="en-US" altLang="ko-KR" sz="1800" dirty="0">
                <a:solidFill>
                  <a:srgbClr val="FFFFFF"/>
                </a:solidFill>
              </a:rPr>
              <a:t>, </a:t>
            </a:r>
            <a:r>
              <a:rPr lang="ko-KR" altLang="en-US" sz="1800" dirty="0">
                <a:solidFill>
                  <a:srgbClr val="FFFFFF"/>
                </a:solidFill>
              </a:rPr>
              <a:t>활성화 함수의 종류 등 설계자의 </a:t>
            </a:r>
            <a:r>
              <a:rPr lang="ko-KR" altLang="en-US" sz="1800" dirty="0" err="1">
                <a:solidFill>
                  <a:srgbClr val="FFFFFF"/>
                </a:solidFill>
              </a:rPr>
              <a:t>이유있는</a:t>
            </a:r>
            <a:r>
              <a:rPr lang="ko-KR" altLang="en-US" sz="1800" dirty="0">
                <a:solidFill>
                  <a:srgbClr val="FFFFFF"/>
                </a:solidFill>
              </a:rPr>
              <a:t> </a:t>
            </a:r>
            <a:r>
              <a:rPr lang="ko-KR" altLang="en-US" sz="1800" dirty="0" err="1">
                <a:solidFill>
                  <a:srgbClr val="FFFFFF"/>
                </a:solidFill>
              </a:rPr>
              <a:t>랜덤한</a:t>
            </a:r>
            <a:r>
              <a:rPr lang="ko-KR" altLang="en-US" sz="1800" dirty="0">
                <a:solidFill>
                  <a:srgbClr val="FFFFFF"/>
                </a:solidFill>
              </a:rPr>
              <a:t> 선택의 연속인 구조에 관련된 파라미터를 역전파로 훈련되는 모델 파라미터와 구분한 파라미터</a:t>
            </a: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가능한 결정 공간을 자동적</a:t>
            </a:r>
            <a:r>
              <a:rPr lang="en-US" altLang="ko-KR" sz="1800" dirty="0">
                <a:solidFill>
                  <a:srgbClr val="FFFFFF"/>
                </a:solidFill>
              </a:rPr>
              <a:t>, </a:t>
            </a:r>
            <a:r>
              <a:rPr lang="ko-KR" altLang="en-US" sz="1800" dirty="0">
                <a:solidFill>
                  <a:srgbClr val="FFFFFF"/>
                </a:solidFill>
              </a:rPr>
              <a:t>조직적</a:t>
            </a:r>
            <a:r>
              <a:rPr lang="en-US" altLang="ko-KR" sz="1800" dirty="0">
                <a:solidFill>
                  <a:srgbClr val="FFFFFF"/>
                </a:solidFill>
              </a:rPr>
              <a:t>, </a:t>
            </a:r>
            <a:r>
              <a:rPr lang="ko-KR" altLang="en-US" sz="1800" dirty="0">
                <a:solidFill>
                  <a:srgbClr val="FFFFFF"/>
                </a:solidFill>
              </a:rPr>
              <a:t>규칙적 방법으로 </a:t>
            </a:r>
            <a:r>
              <a:rPr lang="ko-KR" altLang="en-US" sz="1800" dirty="0" err="1">
                <a:solidFill>
                  <a:srgbClr val="FFFFFF"/>
                </a:solidFill>
              </a:rPr>
              <a:t>탐색해야함</a:t>
            </a:r>
            <a:r>
              <a:rPr lang="en-US" altLang="ko-KR" sz="1800" dirty="0">
                <a:solidFill>
                  <a:srgbClr val="FFFFFF"/>
                </a:solidFill>
              </a:rPr>
              <a:t> 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rgbClr val="FFFFFF"/>
                </a:solidFill>
              </a:rPr>
              <a:t>따라서 최적화가 필요</a:t>
            </a:r>
            <a:endParaRPr lang="en-US" altLang="ko-KR" sz="1800" dirty="0">
              <a:solidFill>
                <a:srgbClr val="FFFFFF"/>
              </a:solidFill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6661D778-2603-4243-ADEC-9F931BAD63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681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00"/>
    </mc:Choice>
    <mc:Fallback>
      <p:transition spd="slow" advTm="38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+mj-ea"/>
                <a:ea typeface="+mj-ea"/>
              </a:rPr>
              <a:t>하이퍼파라미터</a:t>
            </a:r>
            <a:r>
              <a:rPr lang="ko-KR" altLang="en-US" dirty="0">
                <a:latin typeface="+mj-ea"/>
                <a:ea typeface="+mj-ea"/>
              </a:rPr>
              <a:t> 최적화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32012" y="1559859"/>
            <a:ext cx="78934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r>
              <a:rPr lang="ko-KR" altLang="en-US" sz="1800" dirty="0">
                <a:solidFill>
                  <a:srgbClr val="FFFFFF"/>
                </a:solidFill>
              </a:rPr>
              <a:t>일련의 </a:t>
            </a:r>
            <a:r>
              <a:rPr lang="ko-KR" altLang="en-US" sz="1800" dirty="0" err="1">
                <a:solidFill>
                  <a:srgbClr val="FFFFFF"/>
                </a:solidFill>
              </a:rPr>
              <a:t>하이퍼파라미터를</a:t>
            </a:r>
            <a:r>
              <a:rPr lang="ko-KR" altLang="en-US" sz="1800" dirty="0">
                <a:solidFill>
                  <a:srgbClr val="FFFFFF"/>
                </a:solidFill>
              </a:rPr>
              <a:t> 자동으로 선택합니다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r>
              <a:rPr lang="ko-KR" altLang="en-US" sz="1800" dirty="0">
                <a:solidFill>
                  <a:srgbClr val="FFFFFF"/>
                </a:solidFill>
              </a:rPr>
              <a:t>선택된 </a:t>
            </a:r>
            <a:r>
              <a:rPr lang="ko-KR" altLang="en-US" sz="1800" dirty="0" err="1">
                <a:solidFill>
                  <a:srgbClr val="FFFFFF"/>
                </a:solidFill>
              </a:rPr>
              <a:t>하이퍼파라미터로</a:t>
            </a:r>
            <a:r>
              <a:rPr lang="ko-KR" altLang="en-US" sz="1800" dirty="0">
                <a:solidFill>
                  <a:srgbClr val="FFFFFF"/>
                </a:solidFill>
              </a:rPr>
              <a:t> 모델을 만듭니다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r>
              <a:rPr lang="ko-KR" altLang="en-US" sz="1800" dirty="0">
                <a:solidFill>
                  <a:srgbClr val="FFFFFF"/>
                </a:solidFill>
              </a:rPr>
              <a:t>훈련 데이터에 학습하고 검증 데이터에서 최종 성능을 측정합니다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r>
              <a:rPr lang="ko-KR" altLang="en-US" sz="1800" dirty="0">
                <a:solidFill>
                  <a:srgbClr val="FFFFFF"/>
                </a:solidFill>
              </a:rPr>
              <a:t>다음으로 시도할 </a:t>
            </a:r>
            <a:r>
              <a:rPr lang="ko-KR" altLang="en-US" sz="1800" dirty="0" err="1">
                <a:solidFill>
                  <a:srgbClr val="FFFFFF"/>
                </a:solidFill>
              </a:rPr>
              <a:t>하이퍼파라미터를</a:t>
            </a:r>
            <a:r>
              <a:rPr lang="ko-KR" altLang="en-US" sz="1800" dirty="0">
                <a:solidFill>
                  <a:srgbClr val="FFFFFF"/>
                </a:solidFill>
              </a:rPr>
              <a:t> 자동으로 선택합니다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r>
              <a:rPr lang="ko-KR" altLang="en-US" sz="1800" dirty="0">
                <a:solidFill>
                  <a:srgbClr val="FFFFFF"/>
                </a:solidFill>
              </a:rPr>
              <a:t>이 과정을 반복합니다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endParaRPr lang="en-US" altLang="ko-KR" sz="18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+mj-lt"/>
              <a:buAutoNum type="arabicPeriod"/>
            </a:pPr>
            <a:r>
              <a:rPr lang="ko-KR" altLang="en-US" sz="1800" dirty="0">
                <a:solidFill>
                  <a:srgbClr val="FFFFFF"/>
                </a:solidFill>
              </a:rPr>
              <a:t>마지막으로 테스트 데이터에서 성능을 측정합니다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ADD08DAD-8786-46C4-BC70-8CF4B6CF84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6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57"/>
    </mc:Choice>
    <mc:Fallback>
      <p:transition spd="slow" advTm="37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+mj-ea"/>
                <a:ea typeface="+mj-ea"/>
              </a:rPr>
              <a:t>모델 앙상블</a:t>
            </a:r>
            <a:endParaRPr dirty="0">
              <a:latin typeface="+mj-ea"/>
              <a:ea typeface="+mj-ea"/>
            </a:endParaRPr>
          </a:p>
        </p:txBody>
      </p:sp>
      <p:cxnSp>
        <p:nvCxnSpPr>
          <p:cNvPr id="253" name="Google Shape;253;p21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E580E4A-41A0-4D88-ACF1-CC0D5887BF46}"/>
              </a:ext>
            </a:extLst>
          </p:cNvPr>
          <p:cNvSpPr txBox="1"/>
          <p:nvPr/>
        </p:nvSpPr>
        <p:spPr>
          <a:xfrm>
            <a:off x="625288" y="1559859"/>
            <a:ext cx="789342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여러 개 다른 모델의 예측을 합쳐 더 좋은 예측을 만드는 기법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독립적으로 훈련된 다른 종류의 좋은 모델이 각기 다른 장점을 가지고있다고 가정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FFFF"/>
                </a:solidFill>
              </a:rPr>
              <a:t>예</a:t>
            </a:r>
            <a:r>
              <a:rPr lang="en-US" altLang="ko-KR" sz="2000" dirty="0">
                <a:solidFill>
                  <a:srgbClr val="FFFFFF"/>
                </a:solidFill>
              </a:rPr>
              <a:t>) </a:t>
            </a:r>
            <a:r>
              <a:rPr lang="ko-KR" altLang="en-US" sz="2000" dirty="0">
                <a:solidFill>
                  <a:srgbClr val="FFFFFF"/>
                </a:solidFill>
              </a:rPr>
              <a:t>장님과 코끼리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ko-KR" altLang="en-US" sz="2000" dirty="0">
              <a:solidFill>
                <a:srgbClr val="FFFFFF"/>
              </a:solidFill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FFFFFF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081A72F-9802-4689-A6B9-61F1FF1965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2446" y="2712149"/>
            <a:ext cx="3126441" cy="2290040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610988A0-94DD-4F16-86DA-EEBB2C675F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540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04"/>
    </mc:Choice>
    <mc:Fallback>
      <p:transition spd="slow" advTm="23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444</Words>
  <Application>Microsoft Office PowerPoint</Application>
  <PresentationFormat>화면 슬라이드 쇼(16:9)</PresentationFormat>
  <Paragraphs>92</Paragraphs>
  <Slides>14</Slides>
  <Notes>14</Notes>
  <HiddenSlides>0</HiddenSlides>
  <MMClips>14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Wingdings</vt:lpstr>
      <vt:lpstr>Bree Serif</vt:lpstr>
      <vt:lpstr>Roboto Light</vt:lpstr>
      <vt:lpstr>Arial</vt:lpstr>
      <vt:lpstr>맑은 고딕</vt:lpstr>
      <vt:lpstr>Roboto Black</vt:lpstr>
      <vt:lpstr>WEB PROPOSAL</vt:lpstr>
      <vt:lpstr>7.3 모델의 성능을 최대로 끌어올리기 </vt:lpstr>
      <vt:lpstr>고급 구조 패턴</vt:lpstr>
      <vt:lpstr>배치정규화</vt:lpstr>
      <vt:lpstr>배치정규화</vt:lpstr>
      <vt:lpstr>깊이별 분리 합성곱</vt:lpstr>
      <vt:lpstr>깊이별 분리 합성곱</vt:lpstr>
      <vt:lpstr>하이퍼파라미터</vt:lpstr>
      <vt:lpstr>하이퍼파라미터 최적화</vt:lpstr>
      <vt:lpstr>모델 앙상블</vt:lpstr>
      <vt:lpstr>예를 통한 모델 앙상블</vt:lpstr>
      <vt:lpstr>모델 앙상블 방법</vt:lpstr>
      <vt:lpstr>7-3 요약</vt:lpstr>
      <vt:lpstr>7장 요약</vt:lpstr>
      <vt:lpstr>7장 요약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7.3 모델의 성능을 최대로 끌어올리기 </dc:title>
  <dc:creator>pl_workstation</dc:creator>
  <cp:lastModifiedBy>김 도현</cp:lastModifiedBy>
  <cp:revision>22</cp:revision>
  <dcterms:modified xsi:type="dcterms:W3CDTF">2021-01-14T14:41:56Z</dcterms:modified>
</cp:coreProperties>
</file>